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79" r:id="rId3"/>
    <p:sldId id="278" r:id="rId4"/>
    <p:sldId id="276" r:id="rId5"/>
    <p:sldId id="275" r:id="rId6"/>
    <p:sldId id="277" r:id="rId7"/>
    <p:sldId id="274" r:id="rId8"/>
    <p:sldId id="272" r:id="rId9"/>
    <p:sldId id="281" r:id="rId10"/>
    <p:sldId id="282" r:id="rId11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63"/>
  </p:normalViewPr>
  <p:slideViewPr>
    <p:cSldViewPr snapToGrid="0">
      <p:cViewPr varScale="1">
        <p:scale>
          <a:sx n="96" d="100"/>
          <a:sy n="96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8101-E0C9-99C2-0DB6-FEE12EF98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94E58-E1D6-4C76-73F2-C9F58D605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C9776-648C-E365-5C80-F2BC20E9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F66-DDCA-0844-920B-5B1F888F31C0}" type="datetimeFigureOut">
              <a:rPr lang="en-MX" smtClean="0"/>
              <a:t>12/06/25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84427-F25A-7469-3117-91D11632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C346C-1F70-47B6-C95F-1A3F0147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FADF-E858-ED4B-A85F-77A8864EBF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41248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374D-F02D-B7A8-43C4-C44D4360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8573F-44C4-FF68-0FEC-C30EE3216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55228-DA67-05B6-60BD-2626C3BCD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F66-DDCA-0844-920B-5B1F888F31C0}" type="datetimeFigureOut">
              <a:rPr lang="en-MX" smtClean="0"/>
              <a:t>12/06/25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AE234-A0C7-6AA9-66DF-432FB905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51E05-0573-E78D-601A-0B373991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FADF-E858-ED4B-A85F-77A8864EBF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7442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6525E9-94FB-2405-B725-2FDC00CE9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ECD63-0324-E90D-33E4-9F3F55612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67B35-5403-A8D8-E3E4-1667422A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F66-DDCA-0844-920B-5B1F888F31C0}" type="datetimeFigureOut">
              <a:rPr lang="en-MX" smtClean="0"/>
              <a:t>12/06/25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AC8D0-82DE-842C-16C0-692AF284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1A8A-3544-BF15-9A38-8952A055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FADF-E858-ED4B-A85F-77A8864EBF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5683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DAE32-6BC3-1BE2-8F3A-0B882DC6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1DA13-4479-27EE-1AEE-008B7CA67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1E5F2-0E08-8930-BBC2-FDC8692A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F66-DDCA-0844-920B-5B1F888F31C0}" type="datetimeFigureOut">
              <a:rPr lang="en-MX" smtClean="0"/>
              <a:t>12/06/25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C209A-8C70-DC20-9C60-6CD8E7D2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D80CE-42B3-2575-EE24-D19EF2EB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FADF-E858-ED4B-A85F-77A8864EBF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95977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A0383-FB9C-2FEE-0B27-9443F63D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86837-4411-1E62-6CF7-4015C640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7DDD5-DF47-97B8-52E6-F969BD3B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F66-DDCA-0844-920B-5B1F888F31C0}" type="datetimeFigureOut">
              <a:rPr lang="en-MX" smtClean="0"/>
              <a:t>12/06/25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F17C1-4703-0727-9898-CE129E13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ECC44-C38F-08AB-25C5-7CE9DCC6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FADF-E858-ED4B-A85F-77A8864EBF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6014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E79E-936E-CDB5-E0D6-E858DCE8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D86C9-D91D-E0C3-2174-2FDC1BCEF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CFD33-D558-A542-C826-1251A6B51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037DA-97E3-58E6-DA82-60C616FD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F66-DDCA-0844-920B-5B1F888F31C0}" type="datetimeFigureOut">
              <a:rPr lang="en-MX" smtClean="0"/>
              <a:t>12/06/25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A224C-AD99-0EBD-3F78-93924371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56E9A-BB5D-DC48-F495-19EDFA97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FADF-E858-ED4B-A85F-77A8864EBF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6247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9310-7C95-ED27-3FA9-C01C19AA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6C767-0C56-1983-A649-ED9BBFA7F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B8E59-47BA-F0E0-13D3-AF431773E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2CE03-0B48-4AA4-1C1E-1A7015ACF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737AC-F56D-B416-3CDD-F7BF00BD1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0B255-6992-EF76-749F-30440AE0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F66-DDCA-0844-920B-5B1F888F31C0}" type="datetimeFigureOut">
              <a:rPr lang="en-MX" smtClean="0"/>
              <a:t>12/06/25</a:t>
            </a:fld>
            <a:endParaRPr lang="en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41614D-10BA-CCEA-456F-A814E2AD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A88DF6-D5A8-CDC2-A37E-3817F88A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FADF-E858-ED4B-A85F-77A8864EBF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0582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24A3-0E27-701B-61E1-285B618F5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5686CF-435B-D1CA-2188-4F039F11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F66-DDCA-0844-920B-5B1F888F31C0}" type="datetimeFigureOut">
              <a:rPr lang="en-MX" smtClean="0"/>
              <a:t>12/06/25</a:t>
            </a:fld>
            <a:endParaRPr lang="en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AD5EA-3CEF-0895-BF51-951C612C0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14B9E-CD7E-E081-5ED1-26EBC9E8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FADF-E858-ED4B-A85F-77A8864EBF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7163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A91DC-DD0B-182E-A705-308A4BAD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F66-DDCA-0844-920B-5B1F888F31C0}" type="datetimeFigureOut">
              <a:rPr lang="en-MX" smtClean="0"/>
              <a:t>12/06/25</a:t>
            </a:fld>
            <a:endParaRPr lang="en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69051-95F4-2073-5082-68094ACF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17CEE-C982-123F-8BC6-5140F144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FADF-E858-ED4B-A85F-77A8864EBF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7804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A785-79BF-D07B-6A04-2BFC5E4B1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31D6A-F77D-7279-3710-D95B2B48D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06104-C3D2-8B18-CF2E-11AFCB455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B8454-C530-5703-7954-19D47DBE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F66-DDCA-0844-920B-5B1F888F31C0}" type="datetimeFigureOut">
              <a:rPr lang="en-MX" smtClean="0"/>
              <a:t>12/06/25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2C0CD-43A1-DB3B-3B99-A086222E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CC83C-F949-0639-4E20-7491F647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FADF-E858-ED4B-A85F-77A8864EBF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1903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DA9A-221C-7901-4DE6-07CC1746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123FF-2C6E-D9F2-4F1A-C963F4210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AD71D-D4FC-5C5B-712C-1078A4B13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A1DB7-0BCE-B0F5-2E3D-168466D9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F66-DDCA-0844-920B-5B1F888F31C0}" type="datetimeFigureOut">
              <a:rPr lang="en-MX" smtClean="0"/>
              <a:t>12/06/25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BAE60-FE29-6C54-EB27-DCEAFEFC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C8893-68AF-9F1B-FB53-6BF51EB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FADF-E858-ED4B-A85F-77A8864EBF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4820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EB748D-973F-04A7-2F00-1D94898A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AFD4C-83C3-269A-EB12-C68BF895A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9C13A-FE41-1EA4-61D2-103D0324F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A21F66-DDCA-0844-920B-5B1F888F31C0}" type="datetimeFigureOut">
              <a:rPr lang="en-MX" smtClean="0"/>
              <a:t>12/06/25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C856C-C1D5-7186-C98C-8BDF6340D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1A786-1ED4-70CA-1C9C-B2FD904D8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30FADF-E858-ED4B-A85F-77A8864EBF1A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55740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00EA0-099B-5B02-F454-3D8FE2A0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FFFFFF"/>
                </a:solidFill>
              </a:rPr>
              <a:t>Justicia Transicional en México</a:t>
            </a:r>
            <a:br>
              <a:rPr lang="en-US" sz="4200">
                <a:solidFill>
                  <a:srgbClr val="FFFFFF"/>
                </a:solidFill>
              </a:rPr>
            </a:br>
            <a:endParaRPr lang="en-MX" sz="4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016F-A5CA-68B1-BB72-0C70F9B9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El papel de la corrupción en las violaciones graves a derechos</a:t>
            </a:r>
          </a:p>
          <a:p>
            <a:pPr marL="0" indent="0">
              <a:buNone/>
            </a:pPr>
            <a:r>
              <a:rPr lang="en-US" sz="2200"/>
              <a:t>humanos en Nayarit de 2009 a 2018</a:t>
            </a:r>
          </a:p>
          <a:p>
            <a:pPr marL="0" indent="0">
              <a:buNone/>
            </a:pPr>
            <a:r>
              <a:rPr lang="en-US" sz="2200"/>
              <a:t>Documento preliminar</a:t>
            </a:r>
          </a:p>
          <a:p>
            <a:pPr marL="0" indent="0">
              <a:buNone/>
            </a:pPr>
            <a:r>
              <a:rPr lang="en-US" sz="2200"/>
              <a:t>Dra. Issa Luna Pla</a:t>
            </a:r>
          </a:p>
          <a:p>
            <a:endParaRPr lang="en-MX" sz="2200"/>
          </a:p>
        </p:txBody>
      </p:sp>
    </p:spTree>
    <p:extLst>
      <p:ext uri="{BB962C8B-B14F-4D97-AF65-F5344CB8AC3E}">
        <p14:creationId xmlns:p14="http://schemas.microsoft.com/office/powerpoint/2010/main" val="800998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Recomendaciones del informe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 err="1"/>
              <a:t>Impulsar</a:t>
            </a:r>
            <a:r>
              <a:rPr lang="en-US" sz="1700" dirty="0"/>
              <a:t> </a:t>
            </a:r>
            <a:r>
              <a:rPr lang="en-US" sz="1700" dirty="0" err="1"/>
              <a:t>estrategias</a:t>
            </a:r>
            <a:r>
              <a:rPr lang="en-US" sz="1700" dirty="0"/>
              <a:t> de </a:t>
            </a:r>
            <a:r>
              <a:rPr lang="en-US" sz="1700" dirty="0" err="1"/>
              <a:t>litigio</a:t>
            </a:r>
            <a:r>
              <a:rPr lang="en-US" sz="1700" dirty="0"/>
              <a:t> </a:t>
            </a:r>
            <a:r>
              <a:rPr lang="en-US" sz="1700" dirty="0" err="1"/>
              <a:t>estratégico</a:t>
            </a:r>
            <a:r>
              <a:rPr lang="en-US" sz="1700" dirty="0"/>
              <a:t> para </a:t>
            </a:r>
            <a:r>
              <a:rPr lang="en-US" sz="1700" dirty="0" err="1"/>
              <a:t>desarticular</a:t>
            </a:r>
            <a:r>
              <a:rPr lang="en-US" sz="1700" dirty="0"/>
              <a:t> redes </a:t>
            </a:r>
            <a:r>
              <a:rPr lang="en-US" sz="1700" dirty="0" err="1"/>
              <a:t>criminales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colaboraciones</a:t>
            </a:r>
            <a:r>
              <a:rPr lang="en-US" sz="1700" dirty="0"/>
              <a:t> entre OSC, colectivos de </a:t>
            </a:r>
            <a:r>
              <a:rPr lang="en-US" sz="1700" dirty="0" err="1"/>
              <a:t>víctimas</a:t>
            </a:r>
            <a:r>
              <a:rPr lang="en-US" sz="1700" dirty="0"/>
              <a:t> y </a:t>
            </a:r>
            <a:r>
              <a:rPr lang="en-US" sz="1700" dirty="0" err="1"/>
              <a:t>despachos</a:t>
            </a:r>
            <a:r>
              <a:rPr lang="en-US" sz="1700" dirty="0"/>
              <a:t> </a:t>
            </a:r>
            <a:r>
              <a:rPr lang="en-US" sz="1700" dirty="0" err="1"/>
              <a:t>jurídicos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Impusar</a:t>
            </a:r>
            <a:r>
              <a:rPr lang="en-US" sz="1700" dirty="0"/>
              <a:t> </a:t>
            </a:r>
            <a:r>
              <a:rPr lang="en-US" sz="1700" dirty="0" err="1"/>
              <a:t>más</a:t>
            </a:r>
            <a:r>
              <a:rPr lang="en-US" sz="1700" dirty="0"/>
              <a:t> </a:t>
            </a:r>
            <a:r>
              <a:rPr lang="en-US" sz="1700" dirty="0" err="1"/>
              <a:t>procesos</a:t>
            </a:r>
            <a:r>
              <a:rPr lang="en-US" sz="1700" dirty="0"/>
              <a:t> de </a:t>
            </a:r>
            <a:r>
              <a:rPr lang="en-US" sz="1700" dirty="0" err="1"/>
              <a:t>registro</a:t>
            </a:r>
            <a:r>
              <a:rPr lang="en-US" sz="1700" dirty="0"/>
              <a:t> documental locales! </a:t>
            </a:r>
          </a:p>
          <a:p>
            <a:r>
              <a:rPr lang="en-US" sz="1700" dirty="0"/>
              <a:t>Hacer redes de OSCs!</a:t>
            </a:r>
          </a:p>
          <a:p>
            <a:r>
              <a:rPr lang="en-US" sz="1700" dirty="0" err="1"/>
              <a:t>Presentar</a:t>
            </a:r>
            <a:r>
              <a:rPr lang="en-US" sz="1700" dirty="0"/>
              <a:t> </a:t>
            </a:r>
            <a:r>
              <a:rPr lang="en-US" sz="1700" dirty="0" err="1"/>
              <a:t>denuncias</a:t>
            </a:r>
            <a:r>
              <a:rPr lang="en-US" sz="1700" dirty="0"/>
              <a:t> ante </a:t>
            </a:r>
            <a:r>
              <a:rPr lang="en-US" sz="1700" dirty="0" err="1"/>
              <a:t>instancias</a:t>
            </a:r>
            <a:r>
              <a:rPr lang="en-US" sz="1700" dirty="0"/>
              <a:t> </a:t>
            </a:r>
            <a:r>
              <a:rPr lang="en-US" sz="1700" dirty="0" err="1"/>
              <a:t>nacionales</a:t>
            </a:r>
            <a:r>
              <a:rPr lang="en-US" sz="1700" dirty="0"/>
              <a:t> e </a:t>
            </a:r>
            <a:r>
              <a:rPr lang="en-US" sz="1700" dirty="0" err="1"/>
              <a:t>internacionales</a:t>
            </a:r>
            <a:r>
              <a:rPr lang="en-US" sz="1700" dirty="0"/>
              <a:t> </a:t>
            </a:r>
            <a:r>
              <a:rPr lang="en-US" sz="1700" dirty="0" err="1"/>
              <a:t>cuando</a:t>
            </a:r>
            <a:r>
              <a:rPr lang="en-US" sz="1700" dirty="0"/>
              <a:t> las </a:t>
            </a:r>
            <a:r>
              <a:rPr lang="en-US" sz="1700" dirty="0" err="1"/>
              <a:t>instituciones</a:t>
            </a:r>
            <a:r>
              <a:rPr lang="en-US" sz="1700" dirty="0"/>
              <a:t> locales </a:t>
            </a:r>
            <a:r>
              <a:rPr lang="en-US" sz="1700" dirty="0" err="1"/>
              <a:t>sean</a:t>
            </a:r>
            <a:r>
              <a:rPr lang="en-US" sz="1700" dirty="0"/>
              <a:t> </a:t>
            </a:r>
            <a:r>
              <a:rPr lang="en-US" sz="1700" dirty="0" err="1"/>
              <a:t>ineficaces</a:t>
            </a:r>
            <a:r>
              <a:rPr lang="en-US" sz="1700" dirty="0"/>
              <a:t>, </a:t>
            </a:r>
            <a:r>
              <a:rPr lang="en-US" sz="1700" dirty="0" err="1"/>
              <a:t>garantizando</a:t>
            </a:r>
            <a:r>
              <a:rPr lang="en-US" sz="1700" dirty="0"/>
              <a:t> la </a:t>
            </a:r>
            <a:r>
              <a:rPr lang="en-US" sz="1700" dirty="0" err="1"/>
              <a:t>protección</a:t>
            </a:r>
            <a:r>
              <a:rPr lang="en-US" sz="1700" dirty="0"/>
              <a:t> de </a:t>
            </a:r>
            <a:r>
              <a:rPr lang="en-US" sz="1700" dirty="0" err="1"/>
              <a:t>denunciantes</a:t>
            </a:r>
            <a:r>
              <a:rPr lang="en-US" sz="1700" dirty="0"/>
              <a:t> y </a:t>
            </a:r>
            <a:r>
              <a:rPr lang="en-US" sz="1700" dirty="0" err="1"/>
              <a:t>testigos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Fortalecer</a:t>
            </a:r>
            <a:r>
              <a:rPr lang="en-US" sz="1700" dirty="0"/>
              <a:t> la </a:t>
            </a:r>
            <a:r>
              <a:rPr lang="en-US" sz="1700" dirty="0" err="1"/>
              <a:t>transparencia</a:t>
            </a:r>
            <a:r>
              <a:rPr lang="en-US" sz="1700" dirty="0"/>
              <a:t> y </a:t>
            </a:r>
            <a:r>
              <a:rPr lang="en-US" sz="1700" dirty="0" err="1"/>
              <a:t>acceso</a:t>
            </a:r>
            <a:r>
              <a:rPr lang="en-US" sz="1700" dirty="0"/>
              <a:t> a la </a:t>
            </a:r>
            <a:r>
              <a:rPr lang="en-US" sz="1700" dirty="0" err="1"/>
              <a:t>información</a:t>
            </a:r>
            <a:r>
              <a:rPr lang="en-US" sz="1700" dirty="0"/>
              <a:t> </a:t>
            </a:r>
            <a:r>
              <a:rPr lang="en-US" sz="1700" dirty="0" err="1"/>
              <a:t>pública</a:t>
            </a:r>
            <a:endParaRPr lang="en-US" sz="1700" dirty="0"/>
          </a:p>
          <a:p>
            <a:r>
              <a:rPr lang="en-US" sz="1700" dirty="0" err="1"/>
              <a:t>Asegurar</a:t>
            </a:r>
            <a:r>
              <a:rPr lang="en-US" sz="1700" dirty="0"/>
              <a:t> </a:t>
            </a:r>
            <a:r>
              <a:rPr lang="en-US" sz="1700" dirty="0" err="1"/>
              <a:t>autonomía</a:t>
            </a:r>
            <a:r>
              <a:rPr lang="en-US" sz="1700" dirty="0"/>
              <a:t>, </a:t>
            </a:r>
            <a:r>
              <a:rPr lang="en-US" sz="1700" dirty="0" err="1"/>
              <a:t>profesionalización</a:t>
            </a:r>
            <a:r>
              <a:rPr lang="en-US" sz="1700" dirty="0"/>
              <a:t> y </a:t>
            </a:r>
            <a:r>
              <a:rPr lang="en-US" sz="1700" dirty="0" err="1"/>
              <a:t>evaluación</a:t>
            </a:r>
            <a:r>
              <a:rPr lang="en-US" sz="1700" dirty="0"/>
              <a:t> </a:t>
            </a:r>
            <a:r>
              <a:rPr lang="en-US" sz="1700" dirty="0" err="1"/>
              <a:t>ética</a:t>
            </a:r>
            <a:r>
              <a:rPr lang="en-US" sz="1700" dirty="0"/>
              <a:t> de </a:t>
            </a:r>
            <a:r>
              <a:rPr lang="en-US" sz="1700" dirty="0" err="1"/>
              <a:t>jueces</a:t>
            </a:r>
            <a:r>
              <a:rPr lang="en-US" sz="1700" dirty="0"/>
              <a:t> y </a:t>
            </a:r>
            <a:r>
              <a:rPr lang="en-US" sz="1700" dirty="0" err="1"/>
              <a:t>fiscales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Promover</a:t>
            </a:r>
            <a:r>
              <a:rPr lang="en-US" sz="1700" dirty="0"/>
              <a:t> </a:t>
            </a:r>
            <a:r>
              <a:rPr lang="en-US" sz="1700" dirty="0" err="1"/>
              <a:t>educación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crimen </a:t>
            </a:r>
            <a:r>
              <a:rPr lang="en-US" sz="1700" dirty="0" err="1"/>
              <a:t>organizado</a:t>
            </a:r>
            <a:r>
              <a:rPr lang="en-US" sz="1700" dirty="0"/>
              <a:t> y redes </a:t>
            </a:r>
            <a:r>
              <a:rPr lang="en-US" sz="1700" dirty="0" err="1"/>
              <a:t>dentro</a:t>
            </a:r>
            <a:r>
              <a:rPr lang="en-US" sz="1700" dirty="0"/>
              <a:t> de la </a:t>
            </a:r>
            <a:r>
              <a:rPr lang="en-US" sz="1700" dirty="0" err="1"/>
              <a:t>cultura</a:t>
            </a:r>
            <a:r>
              <a:rPr lang="en-US" sz="1700" dirty="0"/>
              <a:t> de </a:t>
            </a:r>
            <a:r>
              <a:rPr lang="en-US" sz="1700" dirty="0" err="1"/>
              <a:t>legalidad</a:t>
            </a:r>
            <a:r>
              <a:rPr lang="en-US" sz="1700" dirty="0"/>
              <a:t> y </a:t>
            </a:r>
            <a:r>
              <a:rPr lang="en-US" sz="1700" dirty="0" err="1"/>
              <a:t>ética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Mejorar</a:t>
            </a:r>
            <a:r>
              <a:rPr lang="en-US" sz="1700" dirty="0"/>
              <a:t> la </a:t>
            </a:r>
            <a:r>
              <a:rPr lang="en-US" sz="1700" dirty="0" err="1"/>
              <a:t>plataforma</a:t>
            </a:r>
            <a:r>
              <a:rPr lang="en-US" sz="1700" dirty="0"/>
              <a:t> Narra Nayarit con </a:t>
            </a:r>
            <a:r>
              <a:rPr lang="en-US" sz="1700" dirty="0" err="1"/>
              <a:t>validación</a:t>
            </a:r>
            <a:r>
              <a:rPr lang="en-US" sz="1700" dirty="0"/>
              <a:t> de </a:t>
            </a:r>
            <a:r>
              <a:rPr lang="en-US" sz="1700" dirty="0" err="1"/>
              <a:t>datos</a:t>
            </a:r>
            <a:r>
              <a:rPr lang="en-US" sz="1700" dirty="0"/>
              <a:t>, </a:t>
            </a:r>
            <a:r>
              <a:rPr lang="en-US" sz="1700" dirty="0" err="1"/>
              <a:t>uso</a:t>
            </a:r>
            <a:r>
              <a:rPr lang="en-US" sz="1700" dirty="0"/>
              <a:t> de </a:t>
            </a:r>
            <a:r>
              <a:rPr lang="en-US" sz="1700" dirty="0" err="1"/>
              <a:t>análisis</a:t>
            </a:r>
            <a:r>
              <a:rPr lang="en-US" sz="1700" dirty="0"/>
              <a:t> de redes y </a:t>
            </a:r>
            <a:r>
              <a:rPr lang="en-US" sz="1700" dirty="0" err="1"/>
              <a:t>geolocalización</a:t>
            </a:r>
            <a:r>
              <a:rPr lang="en-US" sz="1700" dirty="0"/>
              <a:t>, y </a:t>
            </a:r>
            <a:r>
              <a:rPr lang="en-US" sz="1700" dirty="0" err="1"/>
              <a:t>protocolos</a:t>
            </a:r>
            <a:r>
              <a:rPr lang="en-US" sz="1700" dirty="0"/>
              <a:t> </a:t>
            </a:r>
            <a:r>
              <a:rPr lang="en-US" sz="1700" dirty="0" err="1"/>
              <a:t>éticos</a:t>
            </a:r>
            <a:r>
              <a:rPr lang="en-US" sz="1700" dirty="0"/>
              <a:t> de </a:t>
            </a:r>
            <a:r>
              <a:rPr lang="en-US" sz="1700" dirty="0" err="1"/>
              <a:t>registro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Capacitar</a:t>
            </a:r>
            <a:r>
              <a:rPr lang="en-US" sz="1700" dirty="0"/>
              <a:t> a </a:t>
            </a:r>
            <a:r>
              <a:rPr lang="en-US" sz="1700" dirty="0" err="1"/>
              <a:t>periodistas</a:t>
            </a:r>
            <a:r>
              <a:rPr lang="en-US" sz="1700" dirty="0"/>
              <a:t>, </a:t>
            </a:r>
            <a:r>
              <a:rPr lang="en-US" sz="1700" dirty="0" err="1"/>
              <a:t>activistas</a:t>
            </a:r>
            <a:r>
              <a:rPr lang="en-US" sz="1700" dirty="0"/>
              <a:t> y </a:t>
            </a:r>
            <a:r>
              <a:rPr lang="en-US" sz="1700" dirty="0" err="1"/>
              <a:t>defensores</a:t>
            </a:r>
            <a:r>
              <a:rPr lang="en-US" sz="1700" dirty="0"/>
              <a:t> de derechos </a:t>
            </a:r>
            <a:r>
              <a:rPr lang="en-US" sz="1700" dirty="0" err="1"/>
              <a:t>humanos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documentación</a:t>
            </a:r>
            <a:r>
              <a:rPr lang="en-US" sz="1700" dirty="0"/>
              <a:t> y </a:t>
            </a:r>
            <a:r>
              <a:rPr lang="en-US" sz="1700" dirty="0" err="1"/>
              <a:t>riesgos</a:t>
            </a:r>
            <a:r>
              <a:rPr lang="en-US" sz="1700" dirty="0"/>
              <a:t> </a:t>
            </a:r>
            <a:r>
              <a:rPr lang="en-US" sz="1700" dirty="0" err="1"/>
              <a:t>sobre</a:t>
            </a:r>
            <a:r>
              <a:rPr lang="en-US" sz="1700" dirty="0"/>
              <a:t> las redes.</a:t>
            </a:r>
          </a:p>
          <a:p>
            <a:r>
              <a:rPr lang="en-US" sz="1700" dirty="0" err="1"/>
              <a:t>Fomentar</a:t>
            </a:r>
            <a:r>
              <a:rPr lang="en-US" sz="1700" dirty="0"/>
              <a:t> </a:t>
            </a:r>
            <a:r>
              <a:rPr lang="en-US" sz="1700" dirty="0" err="1"/>
              <a:t>colaboración</a:t>
            </a:r>
            <a:r>
              <a:rPr lang="en-US" sz="1700" dirty="0"/>
              <a:t> entre </a:t>
            </a:r>
            <a:r>
              <a:rPr lang="en-US" sz="1700" dirty="0" err="1"/>
              <a:t>instituciones</a:t>
            </a:r>
            <a:r>
              <a:rPr lang="en-US" sz="1700" dirty="0"/>
              <a:t> </a:t>
            </a:r>
            <a:r>
              <a:rPr lang="en-US" sz="1700" dirty="0" err="1"/>
              <a:t>públicas</a:t>
            </a:r>
            <a:r>
              <a:rPr lang="en-US" sz="1700" dirty="0"/>
              <a:t>, </a:t>
            </a:r>
            <a:r>
              <a:rPr lang="en-US" sz="1700" dirty="0" err="1"/>
              <a:t>organismos</a:t>
            </a:r>
            <a:r>
              <a:rPr lang="en-US" sz="1700" dirty="0"/>
              <a:t> </a:t>
            </a:r>
            <a:r>
              <a:rPr lang="en-US" sz="1700" dirty="0" err="1"/>
              <a:t>internacionales</a:t>
            </a:r>
            <a:r>
              <a:rPr lang="en-US" sz="1700" dirty="0"/>
              <a:t> y </a:t>
            </a:r>
            <a:r>
              <a:rPr lang="en-US" sz="1700" dirty="0" err="1"/>
              <a:t>sociedad</a:t>
            </a:r>
            <a:r>
              <a:rPr lang="en-US" sz="1700" dirty="0"/>
              <a:t> civil para </a:t>
            </a:r>
            <a:r>
              <a:rPr lang="en-US" sz="1700" dirty="0" err="1"/>
              <a:t>compartir</a:t>
            </a:r>
            <a:r>
              <a:rPr lang="en-US" sz="1700" dirty="0"/>
              <a:t> </a:t>
            </a:r>
            <a:r>
              <a:rPr lang="en-US" sz="1700" dirty="0" err="1"/>
              <a:t>información</a:t>
            </a:r>
            <a:r>
              <a:rPr lang="en-US" sz="1700" dirty="0"/>
              <a:t> clave.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Definiciones básicas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Autofit/>
          </a:bodyPr>
          <a:lstStyle/>
          <a:p>
            <a:r>
              <a:rPr lang="en-US" sz="1600" dirty="0"/>
              <a:t>Mafia (</a:t>
            </a:r>
            <a:r>
              <a:rPr lang="en-US" sz="1600" dirty="0" err="1"/>
              <a:t>italiana</a:t>
            </a:r>
            <a:r>
              <a:rPr lang="en-US" sz="1600" dirty="0"/>
              <a:t>) y </a:t>
            </a:r>
            <a:r>
              <a:rPr lang="en-US" sz="1600" dirty="0" err="1"/>
              <a:t>tipo</a:t>
            </a:r>
            <a:r>
              <a:rPr lang="en-US" sz="1600" dirty="0"/>
              <a:t>-mafia</a:t>
            </a:r>
          </a:p>
          <a:p>
            <a:r>
              <a:rPr lang="en-US" sz="1600" dirty="0"/>
              <a:t>El </a:t>
            </a:r>
            <a:r>
              <a:rPr lang="en-US" sz="1600" dirty="0" err="1"/>
              <a:t>concepto</a:t>
            </a:r>
            <a:r>
              <a:rPr lang="en-US" sz="1600" dirty="0"/>
              <a:t> Crimen </a:t>
            </a:r>
            <a:r>
              <a:rPr lang="en-US" sz="1600" dirty="0" err="1"/>
              <a:t>Organizado</a:t>
            </a:r>
            <a:r>
              <a:rPr lang="en-US" sz="1600" dirty="0"/>
              <a:t> </a:t>
            </a:r>
            <a:r>
              <a:rPr lang="en-US" sz="1600" dirty="0" err="1"/>
              <a:t>surgió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categoría</a:t>
            </a:r>
            <a:r>
              <a:rPr lang="en-US" sz="1600" dirty="0"/>
              <a:t> </a:t>
            </a:r>
            <a:r>
              <a:rPr lang="en-US" sz="1600" dirty="0" err="1"/>
              <a:t>política</a:t>
            </a:r>
            <a:endParaRPr lang="en-US" sz="1600" dirty="0"/>
          </a:p>
          <a:p>
            <a:r>
              <a:rPr lang="en-US" sz="1600" dirty="0"/>
              <a:t>Grupo de 2 o </a:t>
            </a:r>
            <a:r>
              <a:rPr lang="en-US" sz="1600" dirty="0" err="1"/>
              <a:t>más</a:t>
            </a:r>
            <a:r>
              <a:rPr lang="en-US" sz="1600" dirty="0"/>
              <a:t> personas que </a:t>
            </a:r>
            <a:r>
              <a:rPr lang="en-US" sz="1600" dirty="0" err="1"/>
              <a:t>perpetúan</a:t>
            </a:r>
            <a:r>
              <a:rPr lang="en-US" sz="1600" dirty="0"/>
              <a:t> </a:t>
            </a:r>
            <a:r>
              <a:rPr lang="en-US" sz="1600" dirty="0" err="1"/>
              <a:t>actos</a:t>
            </a:r>
            <a:r>
              <a:rPr lang="en-US" sz="1600" dirty="0"/>
              <a:t> </a:t>
            </a:r>
            <a:r>
              <a:rPr lang="en-US" sz="1600" dirty="0" err="1"/>
              <a:t>ilícitos</a:t>
            </a:r>
            <a:endParaRPr lang="en-US" sz="1600" dirty="0"/>
          </a:p>
          <a:p>
            <a:r>
              <a:rPr lang="en-US" sz="1600" dirty="0"/>
              <a:t>Hasta 1919 se </a:t>
            </a:r>
            <a:r>
              <a:rPr lang="en-US" sz="1600" dirty="0" err="1"/>
              <a:t>hablaba</a:t>
            </a:r>
            <a:r>
              <a:rPr lang="en-US" sz="1600" dirty="0"/>
              <a:t> de “</a:t>
            </a:r>
            <a:r>
              <a:rPr lang="en-US" sz="1600" dirty="0" err="1"/>
              <a:t>clase</a:t>
            </a:r>
            <a:r>
              <a:rPr lang="en-US" sz="1600" dirty="0"/>
              <a:t> criminal”;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los</a:t>
            </a:r>
            <a:r>
              <a:rPr lang="en-US" sz="1600" dirty="0"/>
              <a:t> 20s se </a:t>
            </a:r>
            <a:r>
              <a:rPr lang="en-US" sz="1600" dirty="0" err="1"/>
              <a:t>introdujo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término</a:t>
            </a:r>
            <a:r>
              <a:rPr lang="en-US" sz="1600" dirty="0"/>
              <a:t> gangsters</a:t>
            </a:r>
          </a:p>
          <a:p>
            <a:r>
              <a:rPr lang="en-US" sz="1600" dirty="0"/>
              <a:t>50s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fenómeno</a:t>
            </a:r>
            <a:r>
              <a:rPr lang="en-US" sz="1600" dirty="0"/>
              <a:t> se </a:t>
            </a:r>
            <a:r>
              <a:rPr lang="en-US" sz="1600" dirty="0" err="1"/>
              <a:t>reconoce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  <a:r>
              <a:rPr lang="en-US" sz="1600" dirty="0" err="1"/>
              <a:t>estructura</a:t>
            </a:r>
            <a:r>
              <a:rPr lang="en-US" sz="1600" dirty="0"/>
              <a:t> </a:t>
            </a:r>
            <a:r>
              <a:rPr lang="en-US" sz="1600" dirty="0" err="1"/>
              <a:t>nacional</a:t>
            </a:r>
            <a:r>
              <a:rPr lang="en-US" sz="1600" dirty="0"/>
              <a:t>, no solo local</a:t>
            </a:r>
          </a:p>
          <a:p>
            <a:r>
              <a:rPr lang="en-US" sz="1600" dirty="0"/>
              <a:t>60s las mafias </a:t>
            </a:r>
            <a:r>
              <a:rPr lang="en-US" sz="1600" dirty="0" err="1"/>
              <a:t>italianas</a:t>
            </a:r>
            <a:r>
              <a:rPr lang="en-US" sz="1600" dirty="0"/>
              <a:t> </a:t>
            </a:r>
            <a:r>
              <a:rPr lang="en-US" sz="1600" dirty="0" err="1"/>
              <a:t>operaban</a:t>
            </a:r>
            <a:r>
              <a:rPr lang="en-US" sz="1600" dirty="0"/>
              <a:t> con </a:t>
            </a:r>
            <a:r>
              <a:rPr lang="en-US" sz="1600" dirty="0" err="1"/>
              <a:t>protección</a:t>
            </a:r>
            <a:r>
              <a:rPr lang="en-US" sz="1600" dirty="0"/>
              <a:t> de </a:t>
            </a:r>
            <a:r>
              <a:rPr lang="en-US" sz="1600" dirty="0" err="1"/>
              <a:t>funcionarios</a:t>
            </a:r>
            <a:r>
              <a:rPr lang="en-US" sz="1600" dirty="0"/>
              <a:t> </a:t>
            </a:r>
            <a:r>
              <a:rPr lang="en-US" sz="1600" dirty="0" err="1"/>
              <a:t>corruptos</a:t>
            </a:r>
            <a:endParaRPr lang="en-US" sz="1600" dirty="0"/>
          </a:p>
          <a:p>
            <a:r>
              <a:rPr lang="en-US" sz="1600" dirty="0"/>
              <a:t>70 ley RICO (Racketeering Influenced and Corruption Organization Act)</a:t>
            </a:r>
          </a:p>
          <a:p>
            <a:r>
              <a:rPr lang="en-US" sz="1600" dirty="0"/>
              <a:t>La ley y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sistema</a:t>
            </a:r>
            <a:r>
              <a:rPr lang="en-US" sz="1600" dirty="0"/>
              <a:t> de </a:t>
            </a:r>
            <a:r>
              <a:rPr lang="en-US" sz="1600" dirty="0" err="1"/>
              <a:t>justicia</a:t>
            </a:r>
            <a:r>
              <a:rPr lang="en-US" sz="1600" dirty="0"/>
              <a:t> no </a:t>
            </a:r>
            <a:r>
              <a:rPr lang="en-US" sz="1600" dirty="0" err="1"/>
              <a:t>abarcan</a:t>
            </a:r>
            <a:r>
              <a:rPr lang="en-US" sz="1600" dirty="0"/>
              <a:t> </a:t>
            </a:r>
            <a:r>
              <a:rPr lang="en-US" sz="1600" dirty="0" err="1"/>
              <a:t>toda</a:t>
            </a:r>
            <a:r>
              <a:rPr lang="en-US" sz="1600" dirty="0"/>
              <a:t> la </a:t>
            </a:r>
            <a:r>
              <a:rPr lang="en-US" sz="1600" dirty="0" err="1"/>
              <a:t>complejidad</a:t>
            </a:r>
            <a:r>
              <a:rPr lang="en-US" sz="1600" dirty="0"/>
              <a:t> del </a:t>
            </a:r>
            <a:r>
              <a:rPr lang="en-US" sz="1600" dirty="0" err="1"/>
              <a:t>fenómeno</a:t>
            </a:r>
            <a:r>
              <a:rPr lang="en-US" sz="1600" dirty="0"/>
              <a:t>, se </a:t>
            </a:r>
            <a:r>
              <a:rPr lang="en-US" sz="1600" dirty="0" err="1"/>
              <a:t>enfoca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aspectos</a:t>
            </a:r>
            <a:r>
              <a:rPr lang="en-US" sz="1600" dirty="0"/>
              <a:t> </a:t>
            </a:r>
            <a:r>
              <a:rPr lang="en-US" sz="1600" dirty="0" err="1"/>
              <a:t>aislados</a:t>
            </a:r>
            <a:r>
              <a:rPr lang="en-US" sz="1600" dirty="0"/>
              <a:t> y </a:t>
            </a:r>
            <a:r>
              <a:rPr lang="en-US" sz="1600" dirty="0" err="1"/>
              <a:t>sanciona</a:t>
            </a:r>
            <a:r>
              <a:rPr lang="en-US" sz="1600" dirty="0"/>
              <a:t> </a:t>
            </a:r>
            <a:r>
              <a:rPr lang="en-US" sz="1600" dirty="0" err="1"/>
              <a:t>individualmente</a:t>
            </a:r>
            <a:r>
              <a:rPr lang="en-US" sz="1600" dirty="0"/>
              <a:t>, </a:t>
            </a:r>
            <a:r>
              <a:rPr lang="en-US" sz="1600" dirty="0" err="1"/>
              <a:t>ignorando</a:t>
            </a:r>
            <a:r>
              <a:rPr lang="en-US" sz="1600" dirty="0"/>
              <a:t> las </a:t>
            </a:r>
            <a:r>
              <a:rPr lang="en-US" sz="1600" dirty="0" err="1"/>
              <a:t>dinámicas</a:t>
            </a:r>
            <a:r>
              <a:rPr lang="en-US" sz="1600" dirty="0"/>
              <a:t> </a:t>
            </a:r>
            <a:r>
              <a:rPr lang="en-US" sz="1600" dirty="0" err="1"/>
              <a:t>sociales</a:t>
            </a:r>
            <a:endParaRPr lang="en-US" sz="1600" dirty="0"/>
          </a:p>
          <a:p>
            <a:r>
              <a:rPr lang="en-US" sz="1600" dirty="0" err="1"/>
              <a:t>Enfoque</a:t>
            </a:r>
            <a:r>
              <a:rPr lang="en-US" sz="1600" dirty="0"/>
              <a:t> </a:t>
            </a:r>
            <a:r>
              <a:rPr lang="en-US" sz="1600" dirty="0" err="1"/>
              <a:t>empírico</a:t>
            </a:r>
            <a:r>
              <a:rPr lang="en-US" sz="1600" dirty="0"/>
              <a:t> Complejo: </a:t>
            </a:r>
            <a:r>
              <a:rPr lang="en-US" sz="1600" dirty="0" err="1"/>
              <a:t>basado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vínculos</a:t>
            </a:r>
            <a:r>
              <a:rPr lang="en-US" sz="1600" dirty="0"/>
              <a:t> y </a:t>
            </a:r>
            <a:r>
              <a:rPr lang="en-US" sz="1600" dirty="0" err="1"/>
              <a:t>estructura</a:t>
            </a:r>
            <a:r>
              <a:rPr lang="en-US" sz="1600" dirty="0"/>
              <a:t> </a:t>
            </a:r>
            <a:r>
              <a:rPr lang="en-US" sz="1600" dirty="0" err="1"/>
              <a:t>relacional</a:t>
            </a:r>
            <a:endParaRPr lang="en-US" sz="1600" dirty="0"/>
          </a:p>
          <a:p>
            <a:r>
              <a:rPr lang="en-US" sz="1600" dirty="0"/>
              <a:t>Von Lampe: las redes y </a:t>
            </a:r>
            <a:r>
              <a:rPr lang="en-US" sz="1600" dirty="0" err="1"/>
              <a:t>organizaciones</a:t>
            </a:r>
            <a:r>
              <a:rPr lang="en-US" sz="1600" dirty="0"/>
              <a:t> son </a:t>
            </a:r>
            <a:r>
              <a:rPr lang="en-US" sz="1600" dirty="0" err="1"/>
              <a:t>dimensiones</a:t>
            </a:r>
            <a:r>
              <a:rPr lang="en-US" sz="1600" dirty="0"/>
              <a:t> </a:t>
            </a:r>
            <a:r>
              <a:rPr lang="en-US" sz="1600" dirty="0" err="1"/>
              <a:t>estructurales</a:t>
            </a:r>
            <a:r>
              <a:rPr lang="en-US" sz="1600" dirty="0"/>
              <a:t> </a:t>
            </a:r>
            <a:r>
              <a:rPr lang="en-US" sz="1600" dirty="0" err="1"/>
              <a:t>interconectadas</a:t>
            </a:r>
            <a:endParaRPr lang="en-US" sz="1600" dirty="0"/>
          </a:p>
          <a:p>
            <a:r>
              <a:rPr lang="en-US" sz="1600" dirty="0"/>
              <a:t>Bouchard: las redes </a:t>
            </a:r>
            <a:r>
              <a:rPr lang="en-US" sz="1600" dirty="0" err="1"/>
              <a:t>criminales</a:t>
            </a:r>
            <a:r>
              <a:rPr lang="en-US" sz="1600" dirty="0"/>
              <a:t> son multiplex, con </a:t>
            </a:r>
            <a:r>
              <a:rPr lang="en-US" sz="1600" dirty="0" err="1"/>
              <a:t>vínculos</a:t>
            </a:r>
            <a:r>
              <a:rPr lang="en-US" sz="1600" dirty="0"/>
              <a:t> entre </a:t>
            </a:r>
            <a:r>
              <a:rPr lang="en-US" sz="1600" dirty="0" err="1"/>
              <a:t>criminales</a:t>
            </a:r>
            <a:r>
              <a:rPr lang="en-US" sz="1600" dirty="0"/>
              <a:t> y no </a:t>
            </a:r>
            <a:r>
              <a:rPr lang="en-US" sz="1600" dirty="0" err="1"/>
              <a:t>criminales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4A1B69-F82D-4322-9669-42AC0CB70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B10CDF-3D3D-EFF4-491F-7BA07903B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039019"/>
              </p:ext>
            </p:extLst>
          </p:nvPr>
        </p:nvGraphicFramePr>
        <p:xfrm>
          <a:off x="836394" y="2695627"/>
          <a:ext cx="10517407" cy="3657407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5214733">
                  <a:extLst>
                    <a:ext uri="{9D8B030D-6E8A-4147-A177-3AD203B41FA5}">
                      <a16:colId xmlns:a16="http://schemas.microsoft.com/office/drawing/2014/main" val="1531730610"/>
                    </a:ext>
                  </a:extLst>
                </a:gridCol>
                <a:gridCol w="5302674">
                  <a:extLst>
                    <a:ext uri="{9D8B030D-6E8A-4147-A177-3AD203B41FA5}">
                      <a16:colId xmlns:a16="http://schemas.microsoft.com/office/drawing/2014/main" val="1294331606"/>
                    </a:ext>
                  </a:extLst>
                </a:gridCol>
              </a:tblGrid>
              <a:tr h="46608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b="1" i="0" u="none" strike="noStrike" cap="all" spc="6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Organizaciones criminales</a:t>
                      </a:r>
                      <a:endParaRPr lang="en-US" sz="1300" b="1" i="0" u="none" strike="noStrike" cap="all" spc="6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183" marR="133183" marT="99842" marB="9984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b="1" i="0" u="none" strike="noStrike" cap="all" spc="6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Redes ilegales</a:t>
                      </a:r>
                      <a:endParaRPr lang="en-US" sz="1300" b="1" i="0" u="none" strike="noStrike" cap="all" spc="6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183" marR="133183" marT="99842" marB="9984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807810"/>
                  </a:ext>
                </a:extLst>
              </a:tr>
              <a:tr h="43771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Estructura jerárquica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183" marR="133183" marT="18498" marB="99842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Estructura horizontal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183" marR="133183" marT="18498" marB="998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977414"/>
                  </a:ext>
                </a:extLst>
              </a:tr>
              <a:tr h="43771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División del trabajo, especialización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183" marR="133183" marT="18498" marB="998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Roles operativos intercambiables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183" marR="133183" marT="18498" marB="998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26256"/>
                  </a:ext>
                </a:extLst>
              </a:tr>
              <a:tr h="1002757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Sistemas de promoción y reclutamiento por mérito o competencia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183" marR="133183" marT="18498" marB="99842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Reclutamiento según actividad, vínculos previos, parentesco, asignaciones cortas (Donald &amp; Wilson, 2000; Schiray, 2001; Zaitch, 2002)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183" marR="133183" marT="18498" marB="998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105127"/>
                  </a:ext>
                </a:extLst>
              </a:tr>
              <a:tr h="43771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Reglas formales y secretas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183" marR="133183" marT="18498" marB="998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Reglas flexibles e inestables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183" marR="133183" marT="18498" marB="998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238639"/>
                  </a:ext>
                </a:extLst>
              </a:tr>
              <a:tr h="43771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Estructuras vulnerables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183" marR="133183" marT="18498" marB="99842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Estructuras resilientes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183" marR="133183" marT="18498" marB="998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608404"/>
                  </a:ext>
                </a:extLst>
              </a:tr>
              <a:tr h="437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/>
                        <a:t>(Giménez-Salinas Framis, 2014)</a:t>
                      </a:r>
                    </a:p>
                  </a:txBody>
                  <a:tcPr marL="133183" marR="133183" marT="18498" marB="998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183" marR="133183" marT="18498" marB="998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738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D886D-88E1-E0A1-0758-743CD7C9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MX" sz="4000" dirty="0">
                <a:solidFill>
                  <a:srgbClr val="FFFFFF"/>
                </a:solidFill>
              </a:rPr>
              <a:t>Oportunidades de crimen en Nayarit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ED0EE2-4665-2DA2-64FF-B791E7E88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389795"/>
              </p:ext>
            </p:extLst>
          </p:nvPr>
        </p:nvGraphicFramePr>
        <p:xfrm>
          <a:off x="644056" y="2141407"/>
          <a:ext cx="10927829" cy="413515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32634">
                  <a:extLst>
                    <a:ext uri="{9D8B030D-6E8A-4147-A177-3AD203B41FA5}">
                      <a16:colId xmlns:a16="http://schemas.microsoft.com/office/drawing/2014/main" val="2903258501"/>
                    </a:ext>
                  </a:extLst>
                </a:gridCol>
                <a:gridCol w="5495195">
                  <a:extLst>
                    <a:ext uri="{9D8B030D-6E8A-4147-A177-3AD203B41FA5}">
                      <a16:colId xmlns:a16="http://schemas.microsoft.com/office/drawing/2014/main" val="2252845231"/>
                    </a:ext>
                  </a:extLst>
                </a:gridCol>
              </a:tblGrid>
              <a:tr h="322000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b="1" u="none" strike="noStrike">
                          <a:effectLst/>
                        </a:rPr>
                        <a:t>Mercados y negocios ilícitos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40" marR="92440" marT="128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b="1" u="none" strike="noStrike">
                          <a:effectLst/>
                        </a:rPr>
                        <a:t>Tipos de delitos asociados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40" marR="92440" marT="128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261438"/>
                  </a:ext>
                </a:extLst>
              </a:tr>
              <a:tr h="58185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Drogas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40" marR="92440" marT="12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_tradnl" sz="1500" b="0" u="none" strike="noStrike">
                          <a:effectLst/>
                        </a:rPr>
                        <a:t>Producción y tráfico de marihuana, amapola, cocaína, metanfetaminas; homicidio; desapariciones</a:t>
                      </a:r>
                      <a:endParaRPr lang="es-ES_tradnl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40" marR="92440" marT="12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564230"/>
                  </a:ext>
                </a:extLst>
              </a:tr>
              <a:tr h="58185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b="0" u="none" strike="noStrike">
                          <a:effectLst/>
                        </a:rPr>
                        <a:t>Contrataciones públicas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40" marR="92440" marT="12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_tradnl" sz="1500" b="0" u="none" strike="noStrike">
                          <a:effectLst/>
                        </a:rPr>
                        <a:t>Peculado, cohecho, lavado de dinero, contratos fraudulentos, desvío de recursos</a:t>
                      </a:r>
                      <a:endParaRPr lang="es-ES_tradnl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40" marR="92440" marT="12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078995"/>
                  </a:ext>
                </a:extLst>
              </a:tr>
              <a:tr h="58185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_tradnl" sz="1500" b="0" u="none" strike="noStrike">
                          <a:effectLst/>
                        </a:rPr>
                        <a:t>Despojo de tierras y vivienda</a:t>
                      </a:r>
                      <a:endParaRPr lang="es-ES_tradnl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40" marR="92440" marT="12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_tradnl" sz="1500" b="0" u="none" strike="noStrike">
                          <a:effectLst/>
                        </a:rPr>
                        <a:t>Despojo, alteración de documentos, amenazas, abuso de autoridad, complicidad judicial</a:t>
                      </a:r>
                      <a:endParaRPr lang="es-ES_tradnl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40" marR="92440" marT="12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779331"/>
                  </a:ext>
                </a:extLst>
              </a:tr>
              <a:tr h="58185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b="0" u="none" strike="noStrike">
                          <a:effectLst/>
                        </a:rPr>
                        <a:t>Turismo y desarrollo inmobiliario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40" marR="92440" marT="12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_tradnl" sz="1500" b="0" u="none" strike="noStrike" dirty="0">
                          <a:effectLst/>
                        </a:rPr>
                        <a:t>Cohecho, tráfico de influencias, violación de uso de suelo, corrupción urbanística y ambiental</a:t>
                      </a:r>
                      <a:endParaRPr lang="es-ES_tradnl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40" marR="92440" marT="12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999274"/>
                  </a:ext>
                </a:extLst>
              </a:tr>
              <a:tr h="58185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_tradnl" sz="1500" b="0" u="none" strike="noStrike" dirty="0">
                          <a:effectLst/>
                        </a:rPr>
                        <a:t>Financiamiento electoral</a:t>
                      </a:r>
                      <a:endParaRPr lang="es-ES_tradnl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40" marR="92440" marT="12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_tradnl" sz="1500" b="0" u="none" strike="noStrike" dirty="0">
                          <a:effectLst/>
                        </a:rPr>
                        <a:t>Desvío de recursos públicos, financiamiento ilícito de drogas, colusión electoral</a:t>
                      </a:r>
                      <a:endParaRPr lang="es-ES_tradnl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40" marR="92440" marT="12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247808"/>
                  </a:ext>
                </a:extLst>
              </a:tr>
              <a:tr h="58185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b="0" u="none" strike="noStrike">
                          <a:effectLst/>
                        </a:rPr>
                        <a:t>Trata de personas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40" marR="92440" marT="12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_tradnl" sz="1500" b="0" u="none" strike="noStrike">
                          <a:effectLst/>
                        </a:rPr>
                        <a:t>Explotación sexual, secuestro, amenazas, redes de complicidad</a:t>
                      </a:r>
                      <a:endParaRPr lang="es-ES_tradnl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40" marR="92440" marT="12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231327"/>
                  </a:ext>
                </a:extLst>
              </a:tr>
              <a:tr h="322000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500" b="0" u="none" strike="noStrike" dirty="0" err="1">
                          <a:effectLst/>
                        </a:rPr>
                        <a:t>Reclutamiento</a:t>
                      </a:r>
                      <a:r>
                        <a:rPr lang="en-US" sz="1500" b="0" u="none" strike="noStrike" dirty="0">
                          <a:effectLst/>
                        </a:rPr>
                        <a:t> criminal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40" marR="92440" marT="12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_tradnl" sz="1500" b="0" u="none" strike="noStrike" dirty="0">
                          <a:effectLst/>
                        </a:rPr>
                        <a:t>Reclutamiento forzado, amenazas, desaparición, homicidio</a:t>
                      </a:r>
                      <a:endParaRPr lang="es-ES_tradnl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40" marR="92440" marT="12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1785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73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22358-6EAF-56AE-F6BA-4F65B210C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Enfoque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/>
              <a:t>de </a:t>
            </a:r>
            <a:r>
              <a:rPr lang="en-US" sz="5400" dirty="0" err="1"/>
              <a:t>delitos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diagram of a diagram&#10;&#10;AI-generated content may be incorrect.">
            <a:extLst>
              <a:ext uri="{FF2B5EF4-FFF2-40B4-BE49-F238E27FC236}">
                <a16:creationId xmlns:a16="http://schemas.microsoft.com/office/drawing/2014/main" id="{FCB9F9A9-BE2D-8F76-DBB6-2291B3F38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47" r="4712"/>
          <a:stretch>
            <a:fillRect/>
          </a:stretch>
        </p:blipFill>
        <p:spPr>
          <a:xfrm>
            <a:off x="6258523" y="666728"/>
            <a:ext cx="4863939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1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D26AB-3ED6-64B7-42B9-D508E3098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Teoria de redes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F16D74-1907-07C1-F6E6-07187F9F8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5178" y="643466"/>
            <a:ext cx="3744976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DD396-02D4-51EB-6E7A-70785DF2A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MX" sz="2600"/>
              <a:t>Personas y eventos  vinculados a actos de violeniolencia como probables perpretadores en caso Nayarit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D949CDF0-C191-1005-8638-9976B53E4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Clusters en torno a: </a:t>
            </a:r>
          </a:p>
          <a:p>
            <a:r>
              <a:rPr lang="en-US" sz="2200"/>
              <a:t>Jerónimo Gómez García (vinculado a Beltrán Leyva)</a:t>
            </a:r>
          </a:p>
          <a:p>
            <a:r>
              <a:rPr lang="en-US" sz="2200"/>
              <a:t>Edgar Veytia (El Diablo)</a:t>
            </a:r>
          </a:p>
          <a:p>
            <a:r>
              <a:rPr lang="en-US" sz="2200"/>
              <a:t>Roberto Salazar Castañeda (Trabajó para El Diablo)</a:t>
            </a:r>
          </a:p>
          <a:p>
            <a:pPr marL="0" indent="0">
              <a:buNone/>
            </a:pPr>
            <a:r>
              <a:rPr lang="en-US" sz="2200" i="1"/>
              <a:t>Evento (gris) y Personas (verde)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D94596-5050-8FD6-679D-502E5E2D47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2795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646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7C33F-89C8-CD78-9DB9-A8CD2FC3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MX"/>
              <a:t>Eventos criminales en Nayarit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C755FC0-153B-063E-3DE0-E17FE30CBA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5953" y="2103982"/>
          <a:ext cx="4241800" cy="769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4364">
                  <a:extLst>
                    <a:ext uri="{9D8B030D-6E8A-4147-A177-3AD203B41FA5}">
                      <a16:colId xmlns:a16="http://schemas.microsoft.com/office/drawing/2014/main" val="533808860"/>
                    </a:ext>
                  </a:extLst>
                </a:gridCol>
                <a:gridCol w="827436">
                  <a:extLst>
                    <a:ext uri="{9D8B030D-6E8A-4147-A177-3AD203B41FA5}">
                      <a16:colId xmlns:a16="http://schemas.microsoft.com/office/drawing/2014/main" val="950694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err="1">
                          <a:effectLst/>
                        </a:rPr>
                        <a:t>Número</a:t>
                      </a:r>
                      <a:r>
                        <a:rPr lang="en-US" sz="1200" u="none" strike="noStrike">
                          <a:effectLst/>
                        </a:rPr>
                        <a:t> total de personas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1442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78277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err="1">
                          <a:effectLst/>
                        </a:rPr>
                        <a:t>Víctimas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854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3655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Es </a:t>
                      </a:r>
                      <a:r>
                        <a:rPr lang="en-US" sz="1200" u="none" strike="noStrike" err="1">
                          <a:effectLst/>
                        </a:rPr>
                        <a:t>sujeto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procesal</a:t>
                      </a:r>
                      <a:r>
                        <a:rPr lang="en-US" sz="1200" u="none" strike="noStrike">
                          <a:effectLst/>
                        </a:rPr>
                        <a:t> o </a:t>
                      </a:r>
                      <a:r>
                        <a:rPr lang="en-US" sz="1200" u="none" strike="noStrike" err="1">
                          <a:effectLst/>
                        </a:rPr>
                        <a:t>interviniente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en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proceso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772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5516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Es probable </a:t>
                      </a:r>
                      <a:r>
                        <a:rPr lang="en-US" sz="1200" u="none" strike="noStrike" err="1">
                          <a:effectLst/>
                        </a:rPr>
                        <a:t>responsable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526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447818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B9521F6-4859-B4A0-EE70-8A33F349CFAB}"/>
              </a:ext>
            </a:extLst>
          </p:cNvPr>
          <p:cNvGraphicFramePr>
            <a:graphicFrameLocks noGrp="1"/>
          </p:cNvGraphicFramePr>
          <p:nvPr/>
        </p:nvGraphicFramePr>
        <p:xfrm>
          <a:off x="6519517" y="2133730"/>
          <a:ext cx="4792337" cy="3995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7509">
                  <a:extLst>
                    <a:ext uri="{9D8B030D-6E8A-4147-A177-3AD203B41FA5}">
                      <a16:colId xmlns:a16="http://schemas.microsoft.com/office/drawing/2014/main" val="3181557788"/>
                    </a:ext>
                  </a:extLst>
                </a:gridCol>
                <a:gridCol w="934828">
                  <a:extLst>
                    <a:ext uri="{9D8B030D-6E8A-4147-A177-3AD203B41FA5}">
                      <a16:colId xmlns:a16="http://schemas.microsoft.com/office/drawing/2014/main" val="3511170541"/>
                    </a:ext>
                  </a:extLst>
                </a:gridCol>
              </a:tblGrid>
              <a:tr h="224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Muerte </a:t>
                      </a:r>
                      <a:r>
                        <a:rPr lang="en-US" sz="1200" u="none" strike="noStrike" err="1">
                          <a:effectLst/>
                        </a:rPr>
                        <a:t>violenta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208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2895501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err="1">
                          <a:effectLst/>
                        </a:rPr>
                        <a:t>Desaparición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125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5403105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err="1">
                          <a:effectLst/>
                        </a:rPr>
                        <a:t>Lesiones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personales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78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3102930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err="1">
                          <a:effectLst/>
                        </a:rPr>
                        <a:t>Amenaza</a:t>
                      </a:r>
                      <a:r>
                        <a:rPr lang="en-US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 err="1">
                          <a:effectLst/>
                        </a:rPr>
                        <a:t>Hostigamiento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68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9833670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err="1">
                          <a:effectLst/>
                        </a:rPr>
                        <a:t>Detención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por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autoridad</a:t>
                      </a:r>
                      <a:r>
                        <a:rPr lang="en-US" sz="1200" u="none" strike="noStrike">
                          <a:effectLst/>
                        </a:rPr>
                        <a:t> con </a:t>
                      </a:r>
                      <a:r>
                        <a:rPr lang="en-US" sz="1200" u="none" strike="noStrike" err="1">
                          <a:effectLst/>
                        </a:rPr>
                        <a:t>indicios</a:t>
                      </a:r>
                      <a:r>
                        <a:rPr lang="en-US" sz="1200" u="none" strike="noStrike">
                          <a:effectLst/>
                        </a:rPr>
                        <a:t> de </a:t>
                      </a:r>
                      <a:r>
                        <a:rPr lang="en-US" sz="1200" u="none" strike="noStrike" err="1">
                          <a:effectLst/>
                        </a:rPr>
                        <a:t>arbitrariedad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52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3810005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err="1">
                          <a:effectLst/>
                        </a:rPr>
                        <a:t>Alteración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sospechosa</a:t>
                      </a:r>
                      <a:r>
                        <a:rPr lang="en-US" sz="1200" u="none" strike="noStrike">
                          <a:effectLst/>
                        </a:rPr>
                        <a:t> de </a:t>
                      </a:r>
                      <a:r>
                        <a:rPr lang="en-US" sz="1200" u="none" strike="noStrike" err="1">
                          <a:effectLst/>
                        </a:rPr>
                        <a:t>activos</a:t>
                      </a:r>
                      <a:r>
                        <a:rPr lang="en-US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 err="1">
                          <a:effectLst/>
                        </a:rPr>
                        <a:t>patrimonio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43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415485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Despojo probable de bien inmueble o territorio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36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9955182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Actos de sevicia, Muerte violenta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35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3185705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Secuestro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20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4022829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Extorsión, Amenaza/Hostigamiento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18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1255980"/>
                  </a:ext>
                </a:extLst>
              </a:tr>
              <a:tr h="406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Número significativo para evento (+de5), Muerte violenta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18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9077043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Peculado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11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5942800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Despojo probable de bien mueble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6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1734683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Procedimientos sancionatorios, Administrativo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5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7025722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Violación y otras formas de violencia sexual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5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9270391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Soborno o coima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4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7896087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Suicidio, Muerte violenta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X" sz="1200" u="none" strike="noStrike">
                          <a:effectLst/>
                        </a:rPr>
                        <a:t>2</a:t>
                      </a:r>
                      <a:endParaRPr lang="en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316396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E25A824-8FCD-F867-FFD1-2654A7023A85}"/>
              </a:ext>
            </a:extLst>
          </p:cNvPr>
          <p:cNvSpPr txBox="1"/>
          <p:nvPr/>
        </p:nvSpPr>
        <p:spPr>
          <a:xfrm>
            <a:off x="810868" y="1729882"/>
            <a:ext cx="35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/>
              <a:t>Tipos de personas en la 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C04190-D2A9-47D3-6BD2-5B95D9FF73AF}"/>
              </a:ext>
            </a:extLst>
          </p:cNvPr>
          <p:cNvSpPr txBox="1"/>
          <p:nvPr/>
        </p:nvSpPr>
        <p:spPr>
          <a:xfrm>
            <a:off x="6422833" y="1708594"/>
            <a:ext cx="479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/>
              <a:t>Tipos de eventos causados por la red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8DFA8C-A11A-E7DF-BC62-EFCF82E299DC}"/>
              </a:ext>
            </a:extLst>
          </p:cNvPr>
          <p:cNvSpPr txBox="1"/>
          <p:nvPr/>
        </p:nvSpPr>
        <p:spPr>
          <a:xfrm>
            <a:off x="958467" y="5519451"/>
            <a:ext cx="438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/>
              <a:t>Fuente: Eventos documentados en Narra Nayarit entre 1964 - 2024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82B969-1E06-3D63-2C66-241C1C78F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88" y="3052742"/>
            <a:ext cx="3742130" cy="239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1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47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48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Hallazgos del informe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en-US" sz="1500">
                <a:solidFill>
                  <a:schemeClr val="tx2"/>
                </a:solidFill>
              </a:rPr>
              <a:t>Las redes criminales analizadas no son aleatorias; se estructuran deliberadamente con roles diferenciados </a:t>
            </a:r>
          </a:p>
          <a:p>
            <a:r>
              <a:rPr lang="en-US" sz="1500">
                <a:solidFill>
                  <a:schemeClr val="tx2"/>
                </a:solidFill>
              </a:rPr>
              <a:t>Se mantienen activas a pesar de los cambios políticos o entre organizaciones delictivas.</a:t>
            </a:r>
          </a:p>
          <a:p>
            <a:r>
              <a:rPr lang="en-US" sz="1500">
                <a:solidFill>
                  <a:schemeClr val="tx2"/>
                </a:solidFill>
              </a:rPr>
              <a:t>Algunas personas tuvieron una participación significativamente más activa en los eventos de violencia, actuando como generadoras en la red de crimen.</a:t>
            </a:r>
          </a:p>
          <a:p>
            <a:r>
              <a:rPr lang="en-US" sz="1500">
                <a:solidFill>
                  <a:schemeClr val="tx2"/>
                </a:solidFill>
              </a:rPr>
              <a:t>El número de personas identificadas como parte de la red interconectada es significativamente mayor al de quienes han sido enjuiciados, lo que sugiere una oportunidad para estrategias de litigio. ¿Otras formas?</a:t>
            </a:r>
          </a:p>
          <a:p>
            <a:r>
              <a:rPr lang="en-US" sz="1500">
                <a:solidFill>
                  <a:schemeClr val="tx2"/>
                </a:solidFill>
              </a:rPr>
              <a:t>La corrupción se consolidó como un mecanismo central de operación para las redes criminales, articulando intereses públicos y privados y asegurando la expansión de actividades ilícitas.</a:t>
            </a:r>
          </a:p>
          <a:p>
            <a:r>
              <a:rPr lang="en-US" sz="1500">
                <a:solidFill>
                  <a:schemeClr val="tx2"/>
                </a:solidFill>
              </a:rPr>
              <a:t>El crimen y la corrupción agravan las violaciones a derechos humanos, profundizando desigualdades estructurales y debilitando el acceso equitativo a la justicia.</a:t>
            </a:r>
          </a:p>
          <a:p>
            <a:r>
              <a:rPr lang="en-US" sz="1500">
                <a:solidFill>
                  <a:schemeClr val="tx2"/>
                </a:solidFill>
              </a:rPr>
              <a:t>El análisis de red permite generar alertas tempranas, fortalecer la prevención y orientar respuestas basadas en evidencia.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870</Words>
  <Application>Microsoft Macintosh PowerPoint</Application>
  <PresentationFormat>Widescreen</PresentationFormat>
  <Paragraphs>120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Justicia Transicional en México </vt:lpstr>
      <vt:lpstr>Definiciones básicas</vt:lpstr>
      <vt:lpstr>PowerPoint Presentation</vt:lpstr>
      <vt:lpstr>Oportunidades de crimen en Nayarit</vt:lpstr>
      <vt:lpstr>Enfoque de delitos</vt:lpstr>
      <vt:lpstr>Teoria de redes</vt:lpstr>
      <vt:lpstr>Personas y eventos  vinculados a actos de violeniolencia como probables perpretadores en caso Nayarit</vt:lpstr>
      <vt:lpstr>Eventos criminales en Nayarit </vt:lpstr>
      <vt:lpstr>Hallazgos del informe</vt:lpstr>
      <vt:lpstr>Recomendaciones del informe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Issa Luna</dc:creator>
  <cp:lastModifiedBy>Issa Luna</cp:lastModifiedBy>
  <cp:revision>6</cp:revision>
  <dcterms:created xsi:type="dcterms:W3CDTF">2025-06-13T01:49:37Z</dcterms:created>
  <dcterms:modified xsi:type="dcterms:W3CDTF">2025-06-14T00:20:09Z</dcterms:modified>
</cp:coreProperties>
</file>